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97" r:id="rId3"/>
    <p:sldId id="294" r:id="rId4"/>
    <p:sldId id="282" r:id="rId5"/>
    <p:sldId id="259" r:id="rId6"/>
    <p:sldId id="261" r:id="rId7"/>
    <p:sldId id="264" r:id="rId8"/>
    <p:sldId id="265" r:id="rId9"/>
    <p:sldId id="266" r:id="rId10"/>
    <p:sldId id="267" r:id="rId11"/>
    <p:sldId id="268" r:id="rId12"/>
    <p:sldId id="269" r:id="rId13"/>
    <p:sldId id="275" r:id="rId14"/>
    <p:sldId id="270" r:id="rId15"/>
    <p:sldId id="276" r:id="rId16"/>
    <p:sldId id="271" r:id="rId17"/>
    <p:sldId id="272" r:id="rId18"/>
    <p:sldId id="277" r:id="rId19"/>
    <p:sldId id="278" r:id="rId20"/>
    <p:sldId id="279" r:id="rId21"/>
    <p:sldId id="280" r:id="rId22"/>
    <p:sldId id="284" r:id="rId23"/>
    <p:sldId id="281" r:id="rId24"/>
    <p:sldId id="285" r:id="rId25"/>
    <p:sldId id="286" r:id="rId26"/>
    <p:sldId id="287" r:id="rId27"/>
    <p:sldId id="288" r:id="rId28"/>
    <p:sldId id="290" r:id="rId29"/>
    <p:sldId id="291" r:id="rId30"/>
    <p:sldId id="296" r:id="rId31"/>
    <p:sldId id="29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777C6D-4AED-4B5F-9C13-41369BBF6BA6}" v="2" dt="2023-09-08T20:24:46.841"/>
    <p1510:client id="{1356010A-5C84-420C-9A6F-93E76A378E22}" v="177" dt="2023-09-14T23:55:09.176"/>
    <p1510:client id="{1AE3AA96-6919-4CC9-96F8-19A207431860}" v="22" dt="2023-09-14T01:41:28.604"/>
    <p1510:client id="{1C348999-70DC-47FE-9308-DD9F93524ABF}" v="91" dt="2023-09-14T23:43:13.204"/>
    <p1510:client id="{2DF0B758-A380-45E7-88E5-4B47C8FDAFB4}" v="824" dt="2023-09-11T01:24:43.294"/>
    <p1510:client id="{454052B6-850E-4C64-9CE8-9B03EA1DA1A7}" v="661" dt="2023-09-14T01:40:31.700"/>
    <p1510:client id="{45888812-3F83-4EA5-BA42-16537654406D}" v="41" dt="2023-09-17T23:58:18.651"/>
    <p1510:client id="{492B0DBF-6A41-4366-8993-DF248CE9BBF6}" v="534" dt="2023-09-13T00:56:58.587"/>
    <p1510:client id="{68D526FA-A64B-423B-A532-D41859944BE3}" v="15" dt="2023-09-06T23:25:09.190"/>
    <p1510:client id="{7242F4CD-E3A9-4D33-AF2D-E9D10B97D4AE}" v="108" dt="2023-09-07T00:37:47.542"/>
    <p1510:client id="{7F1606BA-8681-4A66-83D4-BEFFBD5F49B6}" v="1385" dt="2023-09-16T01:29:25.887"/>
    <p1510:client id="{86E572BC-931D-4670-8321-65055F572E32}" v="16" dt="2023-09-07T00:46:35.156"/>
    <p1510:client id="{A7C7D788-697A-4F02-82DF-682F39D33B4B}" v="116" dt="2023-09-07T00:19:30.227"/>
    <p1510:client id="{A9E90DA1-121F-4E2B-940C-D6EF4AA6D5E6}" v="45" dt="2023-09-06T23:30:30.262"/>
    <p1510:client id="{B9A7E606-7336-4B34-BBF1-E9BB83AC4E34}" v="32" dt="2023-09-19T22:04:10.665"/>
    <p1510:client id="{BDBCB293-E96B-48FD-937E-0D11E405FE07}" v="300" dt="2023-09-16T00:42:11.605"/>
    <p1510:client id="{CCB56F0C-3A84-47BC-9C28-2CD10208C4B6}" v="156" dt="2023-09-19T00:17:43.360"/>
    <p1510:client id="{CDFE2E22-6FA0-4C8A-9D3E-D4BD681C5B22}" v="501" dt="2023-09-16T02:24:30.546"/>
    <p1510:client id="{CE78AE90-904B-423E-BC01-F7F26FD6D562}" v="625" dt="2023-09-14T00:49:38.287"/>
    <p1510:client id="{CF542A1F-2516-4D84-A817-0B94ABB44606}" v="4" dt="2023-09-14T01:42:25.339"/>
    <p1510:client id="{F7E26B0A-0464-4539-B9BD-F6A67956012E}" v="39" dt="2023-09-13T00:04:04.6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developpementdurable.com/dossier-internet-data-center-bilan-energetique-positif-ou-negatif/4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developpementdurable.com/dossier-internet-data-center-bilan-energetique-positif-ou-negatif/4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echstagram.com/2013/02/22/google-data-centers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alticServers_data_center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alticServers_data_center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alticServers_data_center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developpementdurable.com/dossier-internet-data-center-bilan-energetique-positif-ou-negatif/4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juku.it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juku.it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juku.it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juku.it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juku.it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juku.it/" TargetMode="External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liweb.it/2016/07/che-cose-un-data-center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chstagram.com/2013/02/22/google-data-center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ebdeveloppementdurable.com/dossier-internet-data-center-bilan-energetique-positif-ou-negatif/4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ired.it/attualita/media/2018/01/11/master-data-science-statale/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uku.it/the-good-the-bad-and-the-ugly-of-hci/network-and-internet-communication-technology-concept-data-center-interior-server-racks-with-telecommunication-equipment-in-server-room-3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www.techstagram.com/2013/02/22/google-data-centers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BalticServers_data_center.jpg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liweb.it/2016/07/che-cose-un-data-center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keliweb.it/2016/07/che-cose-un-data-center/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D010CC-A9B3-7F73-6CDE-014E3CE63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6" y="-5252"/>
            <a:ext cx="12194115" cy="6876141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5CC6C42-0844-0CD1-18E9-206E871E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056" y="38931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cs typeface="Calibri Light"/>
              </a:rPr>
              <a:t>A Scalable, Commodity Data Center Network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32E0C-4575-5C0D-91D5-90A9F7D700F4}"/>
              </a:ext>
            </a:extLst>
          </p:cNvPr>
          <p:cNvSpPr txBox="1"/>
          <p:nvPr/>
        </p:nvSpPr>
        <p:spPr>
          <a:xfrm>
            <a:off x="913190" y="2383932"/>
            <a:ext cx="10631714" cy="20774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300" b="1">
                <a:solidFill>
                  <a:schemeClr val="bg1"/>
                </a:solidFill>
                <a:latin typeface="Calibri Light"/>
                <a:cs typeface="Calibri Light"/>
              </a:rPr>
              <a:t>Presented By:</a:t>
            </a:r>
          </a:p>
          <a:p>
            <a:pPr algn="ctr"/>
            <a:r>
              <a:rPr lang="en-US" sz="4300" b="1">
                <a:solidFill>
                  <a:schemeClr val="bg1"/>
                </a:solidFill>
                <a:latin typeface="Calibri Light"/>
                <a:cs typeface="Calibri Light"/>
              </a:rPr>
              <a:t>Mahek Desai</a:t>
            </a:r>
          </a:p>
          <a:p>
            <a:pPr algn="ctr"/>
            <a:r>
              <a:rPr lang="en-US" sz="4300" b="1">
                <a:solidFill>
                  <a:schemeClr val="bg1"/>
                </a:solidFill>
                <a:latin typeface="Calibri Light"/>
                <a:cs typeface="Calibri Light"/>
              </a:rPr>
              <a:t>Apoorva </a:t>
            </a:r>
            <a:r>
              <a:rPr lang="en-US" sz="4300" b="1" err="1">
                <a:solidFill>
                  <a:schemeClr val="bg1"/>
                </a:solidFill>
                <a:latin typeface="Calibri Light"/>
                <a:cs typeface="Calibri Light"/>
              </a:rPr>
              <a:t>Rumale</a:t>
            </a: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0AD0B0F5-33A6-6D73-8F05-1E5046BD9E5F}"/>
              </a:ext>
            </a:extLst>
          </p:cNvPr>
          <p:cNvSpPr txBox="1">
            <a:spLocks/>
          </p:cNvSpPr>
          <p:nvPr/>
        </p:nvSpPr>
        <p:spPr>
          <a:xfrm>
            <a:off x="700314" y="50563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bg1"/>
                </a:solidFill>
                <a:cs typeface="Calibri Light"/>
              </a:rPr>
              <a:t>Department Of Computer Science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cs typeface="Calibri Light"/>
              </a:rPr>
              <a:t>California State University, Northridge</a:t>
            </a:r>
          </a:p>
        </p:txBody>
      </p:sp>
      <p:pic>
        <p:nvPicPr>
          <p:cNvPr id="7" name="Picture 6" descr="A red letter on a black background&#10;&#10;Description automatically generated">
            <a:extLst>
              <a:ext uri="{FF2B5EF4-FFF2-40B4-BE49-F238E27FC236}">
                <a16:creationId xmlns:a16="http://schemas.microsoft.com/office/drawing/2014/main" id="{6952CBDC-E3B6-A68C-73B3-2B97A68A0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7841" b="1429"/>
          <a:stretch/>
        </p:blipFill>
        <p:spPr>
          <a:xfrm>
            <a:off x="9828590" y="5059249"/>
            <a:ext cx="1281317" cy="119889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1C8B08-B817-CA76-0221-8FF7C44EA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solidFill>
                  <a:schemeClr val="bg1"/>
                </a:solidFill>
                <a:latin typeface="Calibri Light"/>
                <a:cs typeface="Calibri Light"/>
              </a:rPr>
              <a:t>1</a:t>
            </a:fld>
            <a:endParaRPr lang="en-US" sz="16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51E9D-5DF6-758C-F179-EB67FC0FA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 Light"/>
                <a:cs typeface="Calibri Light"/>
              </a:rPr>
              <a:t>This video is from https://tenor.com</a:t>
            </a:r>
          </a:p>
        </p:txBody>
      </p:sp>
    </p:spTree>
    <p:extLst>
      <p:ext uri="{BB962C8B-B14F-4D97-AF65-F5344CB8AC3E}">
        <p14:creationId xmlns:p14="http://schemas.microsoft.com/office/powerpoint/2010/main" val="28401616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Space Center Technology image - Free stock photo - Public Domain photo - CC0 Images">
            <a:extLst>
              <a:ext uri="{FF2B5EF4-FFF2-40B4-BE49-F238E27FC236}">
                <a16:creationId xmlns:a16="http://schemas.microsoft.com/office/drawing/2014/main" id="{7AEE7D0F-3D6A-90FC-87ED-0E927ABC18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8953EF-1296-6F08-EA61-9D54AB87D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cs typeface="Calibri Light"/>
              </a:rPr>
              <a:t>CLOS NETWORK</a:t>
            </a:r>
          </a:p>
        </p:txBody>
      </p:sp>
      <p:pic>
        <p:nvPicPr>
          <p:cNvPr id="13" name="Content Placeholder 12" descr="A diagram of a leaf structure&#10;&#10;Description automatically generated">
            <a:extLst>
              <a:ext uri="{FF2B5EF4-FFF2-40B4-BE49-F238E27FC236}">
                <a16:creationId xmlns:a16="http://schemas.microsoft.com/office/drawing/2014/main" id="{E42B5B31-0A4E-E7BF-E0FF-43F906522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03421" y="1615418"/>
            <a:ext cx="7785156" cy="4863717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B2DCBD-A509-9629-EEFC-5B8B9DD1D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99503" y="6417802"/>
            <a:ext cx="5392993" cy="438866"/>
          </a:xfrm>
        </p:spPr>
        <p:txBody>
          <a:bodyPr/>
          <a:lstStyle/>
          <a:p>
            <a:r>
              <a:rPr lang="en-US"/>
              <a:t>This image is from https://www.geeksforgeeks.org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232B39-EE66-86B6-D8A2-72E726ECA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10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618673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pine-and-leaf-network-architecture-explained-ccna-200-301-online-video-cutte_jXtVrVB8">
            <a:hlinkClick r:id="" action="ppaction://media"/>
            <a:extLst>
              <a:ext uri="{FF2B5EF4-FFF2-40B4-BE49-F238E27FC236}">
                <a16:creationId xmlns:a16="http://schemas.microsoft.com/office/drawing/2014/main" id="{46403ACB-231A-92D1-300A-483E1345A0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2" y="-3940"/>
            <a:ext cx="12184113" cy="6879019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6260BC8-C80B-9E44-8D54-74331B9A1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069826" y="51414"/>
            <a:ext cx="4114800" cy="365125"/>
          </a:xfrm>
        </p:spPr>
        <p:txBody>
          <a:bodyPr/>
          <a:lstStyle/>
          <a:p>
            <a:r>
              <a:rPr lang="en-US">
                <a:latin typeface="Calibri Light"/>
                <a:cs typeface="Calibri Light"/>
              </a:rPr>
              <a:t>This video is from https://www.youtube.com/@TATNetworks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005428-3AEB-80AA-2BCA-41BA8A5C5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8245" y="560664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11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239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hallway with rows of blue lights&#10;&#10;Description automatically generated">
            <a:extLst>
              <a:ext uri="{FF2B5EF4-FFF2-40B4-BE49-F238E27FC236}">
                <a16:creationId xmlns:a16="http://schemas.microsoft.com/office/drawing/2014/main" id="{0209E2AA-B1A1-28E1-2E99-77559062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78" b="59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ADA26C-C5A0-258B-5846-D9CEE307CEC8}"/>
              </a:ext>
            </a:extLst>
          </p:cNvPr>
          <p:cNvSpPr txBox="1">
            <a:spLocks/>
          </p:cNvSpPr>
          <p:nvPr/>
        </p:nvSpPr>
        <p:spPr>
          <a:xfrm>
            <a:off x="1096297" y="365125"/>
            <a:ext cx="10257503" cy="1350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  <a:ea typeface="Calibri Light"/>
                <a:cs typeface="Calibri Light"/>
              </a:rPr>
              <a:t>FAT TREE</a:t>
            </a:r>
            <a:endParaRPr lang="en-US" dirty="0"/>
          </a:p>
        </p:txBody>
      </p:sp>
      <p:pic>
        <p:nvPicPr>
          <p:cNvPr id="6" name="Content Placeholder 5" descr="A diagram of a network&#10;&#10;Description automatically generated">
            <a:extLst>
              <a:ext uri="{FF2B5EF4-FFF2-40B4-BE49-F238E27FC236}">
                <a16:creationId xmlns:a16="http://schemas.microsoft.com/office/drawing/2014/main" id="{EAC4EBC2-C881-4A35-B617-CF523E17D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96614" y="1715013"/>
            <a:ext cx="9844578" cy="4634015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C5477F-E34D-BCD2-2843-B1BFF5148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27315" y="6479253"/>
            <a:ext cx="10842170" cy="278039"/>
          </a:xfrm>
        </p:spPr>
        <p:txBody>
          <a:bodyPr/>
          <a:lstStyle/>
          <a:p>
            <a:r>
              <a:rPr lang="en-US"/>
              <a:t>This image is from https://doi.org/10.1145/1402946.1402967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95008A-FE95-9B16-68B2-5C3EE186F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12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73846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hallway with rows of blue lights&#10;&#10;Description automatically generated">
            <a:extLst>
              <a:ext uri="{FF2B5EF4-FFF2-40B4-BE49-F238E27FC236}">
                <a16:creationId xmlns:a16="http://schemas.microsoft.com/office/drawing/2014/main" id="{0209E2AA-B1A1-28E1-2E99-77559062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78" b="59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ADA26C-C5A0-258B-5846-D9CEE307CEC8}"/>
              </a:ext>
            </a:extLst>
          </p:cNvPr>
          <p:cNvSpPr txBox="1">
            <a:spLocks/>
          </p:cNvSpPr>
          <p:nvPr/>
        </p:nvSpPr>
        <p:spPr>
          <a:xfrm>
            <a:off x="838200" y="18077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b="1">
                <a:solidFill>
                  <a:srgbClr val="FFFFFF"/>
                </a:solidFill>
                <a:ea typeface="Calibri Light"/>
                <a:cs typeface="Calibri Light"/>
              </a:rPr>
              <a:t>FAT TREE Cont.</a:t>
            </a:r>
          </a:p>
        </p:txBody>
      </p:sp>
      <p:pic>
        <p:nvPicPr>
          <p:cNvPr id="4" name="Content Placeholder 3" descr="A graph of number of hosts&#10;&#10;Description automatically generated">
            <a:extLst>
              <a:ext uri="{FF2B5EF4-FFF2-40B4-BE49-F238E27FC236}">
                <a16:creationId xmlns:a16="http://schemas.microsoft.com/office/drawing/2014/main" id="{BBAFDB06-B695-893A-71AB-A5031CC851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27467" y="1140261"/>
            <a:ext cx="7749355" cy="5156712"/>
          </a:xfr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350EB7E-8C79-D77E-0FD2-EC74F60D1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149" y="6356350"/>
            <a:ext cx="11894573" cy="500318"/>
          </a:xfrm>
        </p:spPr>
        <p:txBody>
          <a:bodyPr/>
          <a:lstStyle/>
          <a:p>
            <a:r>
              <a:rPr lang="en-US"/>
              <a:t>This image is from https://doi.org/10.1145/1402946.1402967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47621-2B67-9EF9-6268-2DB324E88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13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4428957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hallway with rows of blue lights&#10;&#10;Description automatically generated">
            <a:extLst>
              <a:ext uri="{FF2B5EF4-FFF2-40B4-BE49-F238E27FC236}">
                <a16:creationId xmlns:a16="http://schemas.microsoft.com/office/drawing/2014/main" id="{79496451-4432-4EC1-9746-705B79DE4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757" b="224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ADA26C-C5A0-258B-5846-D9CEE307CEC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b="1">
                <a:solidFill>
                  <a:srgbClr val="FFFFFF"/>
                </a:solidFill>
              </a:rPr>
              <a:t>OPEN SHORTEST PATH FIRST (OSPF)</a:t>
            </a:r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4F185AA-C91C-8630-B965-BD4297279A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>
                <a:latin typeface="Calibri Light"/>
                <a:ea typeface="+mn-lt"/>
                <a:cs typeface="+mn-lt"/>
              </a:rPr>
              <a:t>Achieving maximum bisection bandwidth in this network requires spreading outgoing traffic from any given pod as evenly as possible among the core switches. </a:t>
            </a:r>
            <a:endParaRPr lang="en-US">
              <a:latin typeface="Calibri Ligh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8AB77-0BAB-CDB9-CCB7-C4E79CC3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14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089580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hallway with rows of blue lights&#10;&#10;Description automatically generated">
            <a:extLst>
              <a:ext uri="{FF2B5EF4-FFF2-40B4-BE49-F238E27FC236}">
                <a16:creationId xmlns:a16="http://schemas.microsoft.com/office/drawing/2014/main" id="{79496451-4432-4EC1-9746-705B79DE4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757" b="224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ADA26C-C5A0-258B-5846-D9CEE307CEC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b="1">
                <a:solidFill>
                  <a:srgbClr val="FFFFFF"/>
                </a:solidFill>
              </a:rPr>
              <a:t>OPEN SHORTEST PATH FIRST (OSPF) Cont.</a:t>
            </a:r>
            <a:endParaRPr lang="en-US">
              <a:cs typeface="Calibri Light"/>
            </a:endParaRPr>
          </a:p>
        </p:txBody>
      </p:sp>
      <p:pic>
        <p:nvPicPr>
          <p:cNvPr id="11" name="Content Placeholder 10" descr="A diagram of a network&#10;&#10;Description automatically generated">
            <a:extLst>
              <a:ext uri="{FF2B5EF4-FFF2-40B4-BE49-F238E27FC236}">
                <a16:creationId xmlns:a16="http://schemas.microsoft.com/office/drawing/2014/main" id="{29ECD7C4-955B-6D1E-03E6-B40CEA290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239835" y="1567528"/>
            <a:ext cx="9577134" cy="465859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6DFA2D-B5AD-E5ED-168F-27A157189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image is from https://www.</a:t>
            </a:r>
            <a:r>
              <a:rPr lang="en-US">
                <a:latin typeface="Calibri Light"/>
                <a:cs typeface="Calibri Light"/>
              </a:rPr>
              <a:t>expertnetworkconsultant</a:t>
            </a:r>
            <a:r>
              <a:rPr lang="en-US"/>
              <a:t>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F3A22-8DDE-F9AF-59EC-D75652AB6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15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80527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hallway with rows of blue lights&#10;&#10;Description automatically generated">
            <a:extLst>
              <a:ext uri="{FF2B5EF4-FFF2-40B4-BE49-F238E27FC236}">
                <a16:creationId xmlns:a16="http://schemas.microsoft.com/office/drawing/2014/main" id="{79496451-4432-4EC1-9746-705B79DE48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757" b="2243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ADA26C-C5A0-258B-5846-D9CEE307CEC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b="1" dirty="0">
                <a:cs typeface="Calibri Light"/>
              </a:rPr>
              <a:t>Link State Advertisements (LSA) &amp; Link State </a:t>
            </a:r>
            <a:r>
              <a:rPr lang="en-US" sz="4800" b="1" dirty="0" err="1">
                <a:cs typeface="Calibri Light"/>
              </a:rPr>
              <a:t>DataBase</a:t>
            </a:r>
            <a:r>
              <a:rPr lang="en-US" sz="4800" b="1" dirty="0">
                <a:cs typeface="Calibri Light"/>
              </a:rPr>
              <a:t> (LSDB)</a:t>
            </a:r>
          </a:p>
        </p:txBody>
      </p:sp>
      <p:pic>
        <p:nvPicPr>
          <p:cNvPr id="7" name="Content Placeholder 6" descr="A diagram of a router&#10;&#10;Description automatically generated">
            <a:extLst>
              <a:ext uri="{FF2B5EF4-FFF2-40B4-BE49-F238E27FC236}">
                <a16:creationId xmlns:a16="http://schemas.microsoft.com/office/drawing/2014/main" id="{66012DE3-C5F8-994A-17BF-8DEE5A4C94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557184" y="2328428"/>
            <a:ext cx="9077632" cy="381276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AA63AF-FC4E-A2D5-22CC-EF6EF7A4F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image is from https://</a:t>
            </a:r>
            <a:r>
              <a:rPr lang="en-US">
                <a:latin typeface="Calibri Light"/>
                <a:cs typeface="Calibri Light"/>
              </a:rPr>
              <a:t>support</a:t>
            </a:r>
            <a:r>
              <a:rPr lang="en-US"/>
              <a:t>.huawei.com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5CF37-E333-5558-79F9-3E8E4D9E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16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025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all of computer servers&#10;&#10;Description automatically generated">
            <a:extLst>
              <a:ext uri="{FF2B5EF4-FFF2-40B4-BE49-F238E27FC236}">
                <a16:creationId xmlns:a16="http://schemas.microsoft.com/office/drawing/2014/main" id="{BBF324F4-31BC-1EC1-86B6-EFF414CDD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116" b="82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DBBDC-F1A8-9931-02FD-8F67BF3D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cs typeface="Calibri Light"/>
              </a:rPr>
              <a:t>CONTENT- ADDRESSABLE MEMORY (CAM)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4E30A3-3BD2-F0D7-D398-0F559653D2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cs typeface="Calibri"/>
              </a:rPr>
              <a:t>It is a special type of computer memory used in very high speed searching applications.</a:t>
            </a:r>
            <a:endParaRPr lang="en-US" dirty="0">
              <a:latin typeface="Calibri Light"/>
              <a:cs typeface="Calibri Light"/>
            </a:endParaRPr>
          </a:p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cs typeface="Calibri"/>
              </a:rPr>
              <a:t>Search happens in a single cycle.</a:t>
            </a:r>
          </a:p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cs typeface="Calibri"/>
              </a:rPr>
              <a:t>Content is searched in a parallel way.</a:t>
            </a:r>
          </a:p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cs typeface="Calibri"/>
              </a:rPr>
              <a:t>Ternary Content- Addressable Memory (TCAM) is a type of CAM.</a:t>
            </a:r>
          </a:p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cs typeface="Calibri"/>
              </a:rPr>
              <a:t>The term "ternary" refers to the memory's ability to store and query data using 3 different inputs : 0, 1, X.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9D80DE-6E07-51AB-AE79-9A91B2610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17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936112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all of computer servers&#10;&#10;Description automatically generated">
            <a:extLst>
              <a:ext uri="{FF2B5EF4-FFF2-40B4-BE49-F238E27FC236}">
                <a16:creationId xmlns:a16="http://schemas.microsoft.com/office/drawing/2014/main" id="{BBF324F4-31BC-1EC1-86B6-EFF414CDD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116" b="82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DBBDC-F1A8-9931-02FD-8F67BF3D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135" y="119319"/>
            <a:ext cx="11621729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300" b="1">
                <a:solidFill>
                  <a:srgbClr val="FFFFFF"/>
                </a:solidFill>
                <a:cs typeface="Calibri Light"/>
              </a:rPr>
              <a:t>CONTENT- ADDRESSABLE MEMORY</a:t>
            </a:r>
            <a:r>
              <a:rPr lang="en-US" sz="4800" b="1">
                <a:solidFill>
                  <a:srgbClr val="FFFFFF"/>
                </a:solidFill>
                <a:cs typeface="Calibri Light"/>
              </a:rPr>
              <a:t> (CAM) Cont.</a:t>
            </a:r>
            <a:endParaRPr lang="en-US"/>
          </a:p>
        </p:txBody>
      </p:sp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EAF0BFC4-DD8E-BFAA-1063-19D0DF31EF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149088" y="1368092"/>
            <a:ext cx="5475953" cy="516808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3FFF0-0977-3EF1-6A69-064308B8A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1544"/>
            <a:ext cx="4114800" cy="365125"/>
          </a:xfrm>
        </p:spPr>
        <p:txBody>
          <a:bodyPr/>
          <a:lstStyle/>
          <a:p>
            <a:r>
              <a:rPr lang="en-US"/>
              <a:t>This image is from https://www.pcmag.</a:t>
            </a:r>
            <a:r>
              <a:rPr lang="en-US">
                <a:latin typeface="Calibri Light"/>
                <a:cs typeface="Calibri Light"/>
              </a:rPr>
              <a:t>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DFFC7C-059F-3515-829D-024AD65AF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18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85737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all of computer servers&#10;&#10;Description automatically generated">
            <a:extLst>
              <a:ext uri="{FF2B5EF4-FFF2-40B4-BE49-F238E27FC236}">
                <a16:creationId xmlns:a16="http://schemas.microsoft.com/office/drawing/2014/main" id="{BBF324F4-31BC-1EC1-86B6-EFF414CDD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116" b="82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8DBBDC-F1A8-9931-02FD-8F67BF3DB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cs typeface="Calibri Light"/>
              </a:rPr>
              <a:t>Ternary Content- Addressable Memory (TCAM)</a:t>
            </a:r>
          </a:p>
        </p:txBody>
      </p:sp>
      <p:pic>
        <p:nvPicPr>
          <p:cNvPr id="3" name="Content Placeholder 2" descr="A diagram of a output&#10;&#10;Description automatically generated">
            <a:extLst>
              <a:ext uri="{FF2B5EF4-FFF2-40B4-BE49-F238E27FC236}">
                <a16:creationId xmlns:a16="http://schemas.microsoft.com/office/drawing/2014/main" id="{E9C1144E-B060-0523-6587-21B00FF8D8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74585" y="1776438"/>
            <a:ext cx="4943475" cy="2876550"/>
          </a:xfrm>
        </p:spPr>
      </p:pic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7F607A72-F628-A970-0825-46BD876F2D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8012" y="3838886"/>
            <a:ext cx="5631425" cy="2510905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E53DB4-EF4B-1F83-F34C-A3B695BD0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67149" y="6356350"/>
            <a:ext cx="11882283" cy="500318"/>
          </a:xfrm>
        </p:spPr>
        <p:txBody>
          <a:bodyPr/>
          <a:lstStyle/>
          <a:p>
            <a:r>
              <a:rPr lang="en-US"/>
              <a:t>These images are from https://doi.org/10.1145/1402946.1402967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A7938F-28F6-36D8-24DC-DB6A5175A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858" y="5987640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19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6691063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D010CC-A9B3-7F73-6CDE-014E3CE63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6" y="-5252"/>
            <a:ext cx="12194115" cy="6876141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5CC6C42-0844-0CD1-18E9-206E871E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723" y="619125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>
                <a:solidFill>
                  <a:schemeClr val="bg1"/>
                </a:solidFill>
                <a:cs typeface="Calibri Light"/>
              </a:rPr>
              <a:t>A Scalable, Commodity Data Center Network Architecture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D32E0C-4575-5C0D-91D5-90A9F7D700F4}"/>
              </a:ext>
            </a:extLst>
          </p:cNvPr>
          <p:cNvSpPr txBox="1"/>
          <p:nvPr/>
        </p:nvSpPr>
        <p:spPr>
          <a:xfrm>
            <a:off x="889000" y="2275075"/>
            <a:ext cx="1063171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>
                <a:solidFill>
                  <a:schemeClr val="bg1"/>
                </a:solidFill>
                <a:latin typeface="Calibri Light"/>
                <a:cs typeface="Calibri Light"/>
              </a:rPr>
              <a:t>Authors: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Calibri"/>
                <a:cs typeface="Calibri"/>
              </a:rPr>
              <a:t>Mohammad Al-Fares</a:t>
            </a:r>
          </a:p>
          <a:p>
            <a:pPr algn="ctr"/>
            <a:r>
              <a:rPr lang="en-US" sz="3600">
                <a:solidFill>
                  <a:schemeClr val="bg1"/>
                </a:solidFill>
                <a:latin typeface="Calibri"/>
                <a:cs typeface="Calibri"/>
              </a:rPr>
              <a:t>Alexander </a:t>
            </a:r>
            <a:r>
              <a:rPr lang="en-US" sz="3600" err="1">
                <a:solidFill>
                  <a:schemeClr val="bg1"/>
                </a:solidFill>
                <a:latin typeface="Calibri"/>
                <a:cs typeface="Calibri"/>
              </a:rPr>
              <a:t>Loukissas</a:t>
            </a:r>
            <a:r>
              <a:rPr lang="en-US" sz="3600">
                <a:solidFill>
                  <a:schemeClr val="bg1"/>
                </a:solidFill>
                <a:latin typeface="Calibri"/>
                <a:cs typeface="Calibri"/>
              </a:rPr>
              <a:t> </a:t>
            </a:r>
            <a:endParaRPr lang="en-US">
              <a:solidFill>
                <a:schemeClr val="bg1"/>
              </a:solidFill>
            </a:endParaRPr>
          </a:p>
          <a:p>
            <a:pPr algn="ctr"/>
            <a:r>
              <a:rPr lang="en-US" sz="3600">
                <a:solidFill>
                  <a:schemeClr val="bg1"/>
                </a:solidFill>
                <a:latin typeface="Calibri"/>
                <a:cs typeface="Calibri"/>
              </a:rPr>
              <a:t>Amin Vahdat</a:t>
            </a:r>
            <a:endParaRPr lang="en-US" sz="3600">
              <a:solidFill>
                <a:schemeClr val="bg1"/>
              </a:solidFill>
              <a:cs typeface="Calibri"/>
            </a:endParaRPr>
          </a:p>
        </p:txBody>
      </p:sp>
      <p:sp>
        <p:nvSpPr>
          <p:cNvPr id="4" name="Title 10">
            <a:extLst>
              <a:ext uri="{FF2B5EF4-FFF2-40B4-BE49-F238E27FC236}">
                <a16:creationId xmlns:a16="http://schemas.microsoft.com/office/drawing/2014/main" id="{0AD0B0F5-33A6-6D73-8F05-1E5046BD9E5F}"/>
              </a:ext>
            </a:extLst>
          </p:cNvPr>
          <p:cNvSpPr txBox="1">
            <a:spLocks/>
          </p:cNvSpPr>
          <p:nvPr/>
        </p:nvSpPr>
        <p:spPr>
          <a:xfrm>
            <a:off x="772885" y="49475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>
                <a:solidFill>
                  <a:schemeClr val="bg1"/>
                </a:solidFill>
                <a:cs typeface="Calibri Light"/>
              </a:rPr>
              <a:t>Presented At: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ea typeface="+mj-lt"/>
                <a:cs typeface="+mj-lt"/>
              </a:rPr>
              <a:t>Special Interest Group on Data Communication, 2008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2F946A-32D0-0CBA-4EA9-FBA2DA747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solidFill>
                  <a:schemeClr val="bg1"/>
                </a:solidFill>
                <a:latin typeface="Calibri Light"/>
                <a:cs typeface="Calibri Light"/>
              </a:rPr>
              <a:t>2</a:t>
            </a:fld>
            <a:endParaRPr lang="en-US" sz="1600" dirty="0">
              <a:solidFill>
                <a:schemeClr val="bg1"/>
              </a:solidFill>
              <a:latin typeface="Calibri" panose="020F0502020204030204"/>
              <a:cs typeface="Calibri" panose="020F0502020204030204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F3875-E5EA-3AB2-2AB3-93BBC0A9D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Calibri Light"/>
                <a:cs typeface="Calibri Light"/>
              </a:rPr>
              <a:t>This video is from https://tenor.com</a:t>
            </a:r>
          </a:p>
        </p:txBody>
      </p:sp>
    </p:spTree>
    <p:extLst>
      <p:ext uri="{BB962C8B-B14F-4D97-AF65-F5344CB8AC3E}">
        <p14:creationId xmlns:p14="http://schemas.microsoft.com/office/powerpoint/2010/main" val="6265945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vecteezy_creative-abstract-background-digital-data-flow-by-green-futuristic-stream-dynamic-pattern-with-power-rays-and-light-transfer-text-concept-seamless-loop_2014001_compressed">
            <a:hlinkClick r:id="" action="ppaction://media"/>
            <a:extLst>
              <a:ext uri="{FF2B5EF4-FFF2-40B4-BE49-F238E27FC236}">
                <a16:creationId xmlns:a16="http://schemas.microsoft.com/office/drawing/2014/main" id="{3788CBBF-960F-0D77-898E-8637C6741F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19" y="-83609"/>
            <a:ext cx="12196837" cy="7037312"/>
          </a:xfrm>
          <a:prstGeom prst="rect">
            <a:avLst/>
          </a:prstGeom>
          <a:ln>
            <a:solidFill>
              <a:srgbClr val="4472C4"/>
            </a:solidFill>
          </a:ln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37DF3B79-20FD-5CF4-9531-DDE849633A5E}"/>
              </a:ext>
            </a:extLst>
          </p:cNvPr>
          <p:cNvSpPr>
            <a:spLocks noGrp="1"/>
          </p:cNvSpPr>
          <p:nvPr/>
        </p:nvSpPr>
        <p:spPr>
          <a:xfrm>
            <a:off x="838200" y="21998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>
                <a:solidFill>
                  <a:schemeClr val="bg1"/>
                </a:solidFill>
                <a:cs typeface="Calibri Light"/>
              </a:rPr>
              <a:t>FLOW CLASSIFICATION &amp; SCHEDULING</a:t>
            </a:r>
            <a:endParaRPr lang="en-US" sz="4800" b="1">
              <a:solidFill>
                <a:schemeClr val="bg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30EF83-A8C9-90C1-9B77-F76E1E78A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64690" y="6491544"/>
            <a:ext cx="411480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This video is from https://www.</a:t>
            </a:r>
            <a:r>
              <a:rPr lang="en-US">
                <a:solidFill>
                  <a:schemeClr val="bg1"/>
                </a:solidFill>
                <a:latin typeface="Calibri Light"/>
                <a:cs typeface="Calibri Light"/>
              </a:rPr>
              <a:t>vecteezy</a:t>
            </a:r>
            <a:r>
              <a:rPr lang="en-US">
                <a:solidFill>
                  <a:schemeClr val="bg1"/>
                </a:solidFill>
              </a:rPr>
              <a:t>.com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55A359-C1E6-682B-84F0-9EBEC5332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solidFill>
                  <a:schemeClr val="bg1"/>
                </a:solidFill>
                <a:latin typeface="Calibri Light"/>
                <a:cs typeface="Calibri Light"/>
              </a:rPr>
              <a:t>20</a:t>
            </a:fld>
            <a:endParaRPr lang="en-US" sz="16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56513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hallway with rows of blue lights&#10;&#10;Description automatically generated">
            <a:extLst>
              <a:ext uri="{FF2B5EF4-FFF2-40B4-BE49-F238E27FC236}">
                <a16:creationId xmlns:a16="http://schemas.microsoft.com/office/drawing/2014/main" id="{15011637-8EBA-FCCD-C8BC-0E8BBF0906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78" b="59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945F70-F276-727C-2B53-ECCE59F3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cs typeface="Calibri Light"/>
              </a:rPr>
              <a:t>FAULT TOLERENCE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B421C-58AA-7C7E-A888-6C83F6EBFB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2109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In this scheme, each switch in the network maintains a Bidirectional Forwarding Detection session with each of its neighbors to determine when a link or neighboring switch fails.</a:t>
            </a:r>
            <a:endParaRPr lang="en-US" dirty="0">
              <a:solidFill>
                <a:srgbClr val="FFFFFF"/>
              </a:solidFill>
              <a:latin typeface="Calibri Light"/>
              <a:cs typeface="Calibri" panose="020F0502020204030204"/>
            </a:endParaRPr>
          </a:p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BFD is a network protocol that is used to detect faults between two routers or switches connected by a link.</a:t>
            </a:r>
            <a:endParaRPr lang="en-US" dirty="0">
              <a:solidFill>
                <a:srgbClr val="FFFFFF"/>
              </a:solidFill>
              <a:latin typeface="Calibri Light"/>
              <a:cs typeface="Calibri"/>
            </a:endParaRPr>
          </a:p>
        </p:txBody>
      </p:sp>
      <p:pic>
        <p:nvPicPr>
          <p:cNvPr id="7" name="Picture 6" descr="A diagram of a diagram of a packet&#10;&#10;Description automatically generated">
            <a:extLst>
              <a:ext uri="{FF2B5EF4-FFF2-40B4-BE49-F238E27FC236}">
                <a16:creationId xmlns:a16="http://schemas.microsoft.com/office/drawing/2014/main" id="{3A994AB6-F853-051B-4D95-B3B685A1F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2916" y="3852174"/>
            <a:ext cx="5656006" cy="25212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44FA79-1EC4-06BA-17AD-39F66C37D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This image is from https</a:t>
            </a:r>
            <a:r>
              <a:rPr lang="en-US">
                <a:latin typeface="Calibri Light"/>
                <a:cs typeface="Calibri Light"/>
              </a:rPr>
              <a:t>://</a:t>
            </a:r>
            <a:r>
              <a:rPr lang="en-US"/>
              <a:t>networklessons.com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9F6C3B-7423-6085-0C79-235200F333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21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1440526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1BCF9878-AF90-D1D0-6875-3AB5DC266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093" b="36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6A034-2624-1318-7943-67C47D42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0370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cs typeface="Calibri Light"/>
              </a:rPr>
              <a:t>EVALUATION</a:t>
            </a:r>
            <a:endParaRPr lang="en-US" sz="4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706BC2-23C2-98AE-B5F6-3C13A7F90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59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A8E5C-E555-6B7F-86D2-A5172B97FD61}"/>
              </a:ext>
            </a:extLst>
          </p:cNvPr>
          <p:cNvSpPr txBox="1"/>
          <p:nvPr/>
        </p:nvSpPr>
        <p:spPr>
          <a:xfrm>
            <a:off x="1013951" y="1769806"/>
            <a:ext cx="10250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798EE8-8D2C-E80F-37ED-ACE319FBB09B}"/>
              </a:ext>
            </a:extLst>
          </p:cNvPr>
          <p:cNvSpPr txBox="1"/>
          <p:nvPr/>
        </p:nvSpPr>
        <p:spPr>
          <a:xfrm>
            <a:off x="1090447" y="1601343"/>
            <a:ext cx="10084209" cy="30634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 Light"/>
                <a:cs typeface="Calibri"/>
              </a:rPr>
              <a:t>Experiment was conducted on a 4-ary fat tree with an  oversubscription ratio of 3.6:1.</a:t>
            </a:r>
            <a:endParaRPr lang="en-US" dirty="0"/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 Light"/>
                <a:cs typeface="Calibri"/>
              </a:rPr>
              <a:t>All switches and hosts were connected with a 1 Gigabit Ethernet links.</a:t>
            </a:r>
          </a:p>
          <a:p>
            <a:pPr marL="285750" indent="-285750" algn="just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800" dirty="0">
                <a:latin typeface="Calibri Light"/>
                <a:cs typeface="Calibri"/>
              </a:rPr>
              <a:t>All virtual links between the click elements in the network are bandwidth limited to 96 </a:t>
            </a:r>
            <a:r>
              <a:rPr lang="en-US" sz="2800" dirty="0" err="1">
                <a:latin typeface="Calibri Light"/>
                <a:cs typeface="Calibri"/>
              </a:rPr>
              <a:t>Mbits</a:t>
            </a:r>
            <a:r>
              <a:rPr lang="en-US" sz="2800" dirty="0">
                <a:latin typeface="Calibri Light"/>
                <a:cs typeface="Calibri"/>
              </a:rPr>
              <a:t>/sec to ensure that configuration is not CPU limited.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40176-C581-0B25-CB9F-1AB0C2D25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22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4051752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1BCF9878-AF90-D1D0-6875-3AB5DC266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093" b="36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6A034-2624-1318-7943-67C47D42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0370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cs typeface="Calibri Light"/>
              </a:rPr>
              <a:t>SIMULATION ENVIRONMENT</a:t>
            </a:r>
            <a:endParaRPr lang="en-US" sz="48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706BC2-23C2-98AE-B5F6-3C13A7F90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59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7410866-A229-5819-3A31-90DB01818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265786"/>
              </p:ext>
            </p:extLst>
          </p:nvPr>
        </p:nvGraphicFramePr>
        <p:xfrm>
          <a:off x="834571" y="2128761"/>
          <a:ext cx="10307204" cy="41363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53602">
                  <a:extLst>
                    <a:ext uri="{9D8B030D-6E8A-4147-A177-3AD203B41FA5}">
                      <a16:colId xmlns:a16="http://schemas.microsoft.com/office/drawing/2014/main" val="3057073597"/>
                    </a:ext>
                  </a:extLst>
                </a:gridCol>
                <a:gridCol w="5153602">
                  <a:extLst>
                    <a:ext uri="{9D8B030D-6E8A-4147-A177-3AD203B41FA5}">
                      <a16:colId xmlns:a16="http://schemas.microsoft.com/office/drawing/2014/main" val="4131407565"/>
                    </a:ext>
                  </a:extLst>
                </a:gridCol>
              </a:tblGrid>
              <a:tr h="103409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 Light"/>
                        </a:rPr>
                        <a:t>Processor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 Light"/>
                        </a:rPr>
                        <a:t>Dual Core Intel Xenon CPU </a:t>
                      </a:r>
                    </a:p>
                    <a:p>
                      <a:pPr lvl="0" algn="ctr">
                        <a:buNone/>
                      </a:pP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 Light"/>
                        </a:rPr>
                        <a:t>@ 2.33 GHz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65576912"/>
                  </a:ext>
                </a:extLst>
              </a:tr>
              <a:tr h="103409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 Light"/>
                        </a:rPr>
                        <a:t>Cache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 Light"/>
                        </a:rPr>
                        <a:t>4096KB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0801621"/>
                  </a:ext>
                </a:extLst>
              </a:tr>
              <a:tr h="103409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 Light"/>
                        </a:rPr>
                        <a:t>RAM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 Light"/>
                        </a:rPr>
                        <a:t>4GB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877591"/>
                  </a:ext>
                </a:extLst>
              </a:tr>
              <a:tr h="1034093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 Light"/>
                        </a:rPr>
                        <a:t>Operating System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 Light"/>
                        </a:rPr>
                        <a:t>Debian GNU/Linux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532799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C2968-BDA9-FD5F-4574-EA15D67D7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23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3554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1BCF9878-AF90-D1D0-6875-3AB5DC266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093" b="3638"/>
          <a:stretch/>
        </p:blipFill>
        <p:spPr>
          <a:xfrm>
            <a:off x="20" y="14515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6A034-2624-1318-7943-67C47D42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0370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cs typeface="Calibri Light"/>
              </a:rPr>
              <a:t>BENCHMARKS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706BC2-23C2-98AE-B5F6-3C13A7F90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59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A8E5C-E555-6B7F-86D2-A5172B97FD61}"/>
              </a:ext>
            </a:extLst>
          </p:cNvPr>
          <p:cNvSpPr txBox="1"/>
          <p:nvPr/>
        </p:nvSpPr>
        <p:spPr>
          <a:xfrm>
            <a:off x="1013951" y="1769806"/>
            <a:ext cx="10250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2662F8-F48D-A9A5-A36D-250EF02F9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6255397"/>
              </p:ext>
            </p:extLst>
          </p:nvPr>
        </p:nvGraphicFramePr>
        <p:xfrm>
          <a:off x="835741" y="2027903"/>
          <a:ext cx="10366016" cy="3770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008">
                  <a:extLst>
                    <a:ext uri="{9D8B030D-6E8A-4147-A177-3AD203B41FA5}">
                      <a16:colId xmlns:a16="http://schemas.microsoft.com/office/drawing/2014/main" val="4054444655"/>
                    </a:ext>
                  </a:extLst>
                </a:gridCol>
                <a:gridCol w="5183008">
                  <a:extLst>
                    <a:ext uri="{9D8B030D-6E8A-4147-A177-3AD203B41FA5}">
                      <a16:colId xmlns:a16="http://schemas.microsoft.com/office/drawing/2014/main" val="2193463291"/>
                    </a:ext>
                  </a:extLst>
                </a:gridCol>
              </a:tblGrid>
              <a:tr h="6009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 Light"/>
                        </a:rPr>
                        <a:t>Name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 Light"/>
                        </a:rPr>
                        <a:t>Description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950294"/>
                  </a:ext>
                </a:extLst>
              </a:tr>
              <a:tr h="9640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 Light"/>
                        </a:rPr>
                        <a:t>Random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 Light"/>
                        </a:rPr>
                        <a:t>A host sends to any another host in the network with uniform probability.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1773394"/>
                  </a:ext>
                </a:extLst>
              </a:tr>
              <a:tr h="9640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Inter-pod Incoming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Calibri Light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Multiple pods send to different hosts in the same pod, and all happen to choose the same core switch.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06021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D9EC6A-7C4D-E6AC-EDB0-5768099CF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24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7152908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1BCF9878-AF90-D1D0-6875-3AB5DC266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093" b="3638"/>
          <a:stretch/>
        </p:blipFill>
        <p:spPr>
          <a:xfrm>
            <a:off x="20" y="14515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6A034-2624-1318-7943-67C47D42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0370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cs typeface="Calibri Light"/>
              </a:rPr>
              <a:t>BENCHMARKS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706BC2-23C2-98AE-B5F6-3C13A7F90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59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A8E5C-E555-6B7F-86D2-A5172B97FD61}"/>
              </a:ext>
            </a:extLst>
          </p:cNvPr>
          <p:cNvSpPr txBox="1"/>
          <p:nvPr/>
        </p:nvSpPr>
        <p:spPr>
          <a:xfrm>
            <a:off x="1013951" y="1769806"/>
            <a:ext cx="10250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2662F8-F48D-A9A5-A36D-250EF02F9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2414945"/>
              </p:ext>
            </p:extLst>
          </p:nvPr>
        </p:nvGraphicFramePr>
        <p:xfrm>
          <a:off x="958644" y="1720645"/>
          <a:ext cx="10366016" cy="46243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008">
                  <a:extLst>
                    <a:ext uri="{9D8B030D-6E8A-4147-A177-3AD203B41FA5}">
                      <a16:colId xmlns:a16="http://schemas.microsoft.com/office/drawing/2014/main" val="4054444655"/>
                    </a:ext>
                  </a:extLst>
                </a:gridCol>
                <a:gridCol w="5183008">
                  <a:extLst>
                    <a:ext uri="{9D8B030D-6E8A-4147-A177-3AD203B41FA5}">
                      <a16:colId xmlns:a16="http://schemas.microsoft.com/office/drawing/2014/main" val="2193463291"/>
                    </a:ext>
                  </a:extLst>
                </a:gridCol>
              </a:tblGrid>
              <a:tr h="6009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 Light"/>
                        </a:rPr>
                        <a:t>Name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 Light"/>
                        </a:rPr>
                        <a:t>Description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4950294"/>
                  </a:ext>
                </a:extLst>
              </a:tr>
              <a:tr h="9640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Staggered Prob (</a:t>
                      </a:r>
                      <a:r>
                        <a:rPr lang="en-US" sz="2800" b="0" i="0" u="none" strike="noStrike" noProof="0" err="1">
                          <a:solidFill>
                            <a:schemeClr val="tx1"/>
                          </a:solidFill>
                          <a:latin typeface="Calibri Light"/>
                        </a:rPr>
                        <a:t>SubnetP</a:t>
                      </a: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, </a:t>
                      </a:r>
                      <a:r>
                        <a:rPr lang="en-US" sz="2800" b="0" i="0" u="none" strike="noStrike" noProof="0" err="1">
                          <a:solidFill>
                            <a:schemeClr val="tx1"/>
                          </a:solidFill>
                          <a:latin typeface="Calibri Light"/>
                        </a:rPr>
                        <a:t>PodP</a:t>
                      </a: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)</a:t>
                      </a:r>
                      <a:endParaRPr lang="en-US" sz="2800" b="1" dirty="0">
                        <a:solidFill>
                          <a:schemeClr val="tx1"/>
                        </a:solidFill>
                        <a:latin typeface="Calibri Light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Where a host will send</a:t>
                      </a:r>
                      <a:endParaRPr lang="en-US">
                        <a:solidFill>
                          <a:schemeClr val="tx1"/>
                        </a:solidFill>
                        <a:latin typeface="Calibri Light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to another host in its subnet with probability </a:t>
                      </a:r>
                      <a:r>
                        <a:rPr lang="en-US" sz="2800" b="0" i="0" u="none" strike="noStrike" noProof="0" err="1">
                          <a:solidFill>
                            <a:schemeClr val="tx1"/>
                          </a:solidFill>
                          <a:latin typeface="Calibri Light"/>
                        </a:rPr>
                        <a:t>SubnetP</a:t>
                      </a: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, and</a:t>
                      </a:r>
                      <a:endParaRPr lang="en-US">
                        <a:solidFill>
                          <a:schemeClr val="tx1"/>
                        </a:solidFill>
                        <a:latin typeface="Calibri Light"/>
                      </a:endParaRPr>
                    </a:p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to its pod with probability </a:t>
                      </a:r>
                      <a:r>
                        <a:rPr lang="en-US" sz="2800" b="0" i="0" u="none" strike="noStrike" noProof="0" err="1">
                          <a:solidFill>
                            <a:schemeClr val="tx1"/>
                          </a:solidFill>
                          <a:latin typeface="Calibri Light"/>
                        </a:rPr>
                        <a:t>PodP</a:t>
                      </a: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, and to anyone else with</a:t>
                      </a:r>
                      <a:endParaRPr lang="en-US">
                        <a:solidFill>
                          <a:schemeClr val="tx1"/>
                        </a:solidFill>
                        <a:latin typeface="Calibri Light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probability 1 − </a:t>
                      </a:r>
                      <a:r>
                        <a:rPr lang="en-US" sz="2800" b="0" i="0" u="none" strike="noStrike" noProof="0" err="1">
                          <a:solidFill>
                            <a:schemeClr val="tx1"/>
                          </a:solidFill>
                          <a:latin typeface="Calibri Light"/>
                        </a:rPr>
                        <a:t>SubnetP</a:t>
                      </a: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 − </a:t>
                      </a:r>
                      <a:r>
                        <a:rPr lang="en-US" sz="2800" b="0" i="0" u="none" strike="noStrike" noProof="0" err="1">
                          <a:solidFill>
                            <a:schemeClr val="tx1"/>
                          </a:solidFill>
                          <a:latin typeface="Calibri Light"/>
                        </a:rPr>
                        <a:t>PodP</a:t>
                      </a: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.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51773394"/>
                  </a:ext>
                </a:extLst>
              </a:tr>
              <a:tr h="964040">
                <a:tc>
                  <a:txBody>
                    <a:bodyPr/>
                    <a:lstStyle/>
                    <a:p>
                      <a:pPr algn="ctr"/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 Light"/>
                        </a:rPr>
                        <a:t>Stride(</a:t>
                      </a:r>
                      <a:r>
                        <a:rPr lang="en-US" sz="2800" b="0" dirty="0" err="1">
                          <a:solidFill>
                            <a:schemeClr val="tx1"/>
                          </a:solidFill>
                          <a:latin typeface="Calibri Light"/>
                        </a:rPr>
                        <a:t>i</a:t>
                      </a:r>
                      <a:r>
                        <a:rPr lang="en-US" sz="2800" b="0" dirty="0">
                          <a:solidFill>
                            <a:schemeClr val="tx1"/>
                          </a:solidFill>
                          <a:latin typeface="Calibri Light"/>
                        </a:rPr>
                        <a:t>)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A host with index x will send to the host with index</a:t>
                      </a:r>
                      <a:endParaRPr lang="en-US" b="0">
                        <a:solidFill>
                          <a:schemeClr val="tx1"/>
                        </a:solidFill>
                        <a:latin typeface="Calibri Light"/>
                      </a:endParaRPr>
                    </a:p>
                    <a:p>
                      <a:pPr lvl="0" algn="ctr"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(x + </a:t>
                      </a:r>
                      <a:r>
                        <a:rPr lang="en-US" sz="2800" b="0" i="0" u="none" strike="noStrike" noProof="0" err="1">
                          <a:solidFill>
                            <a:schemeClr val="tx1"/>
                          </a:solidFill>
                          <a:latin typeface="Calibri Light"/>
                        </a:rPr>
                        <a:t>i</a:t>
                      </a: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) mod 16.</a:t>
                      </a:r>
                      <a:endParaRPr lang="en-US" b="0">
                        <a:solidFill>
                          <a:schemeClr val="tx1"/>
                        </a:solidFill>
                        <a:latin typeface="Calibri Light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406021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4B29C-D79F-DEC1-A1A5-FA24E135C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25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8713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1BCF9878-AF90-D1D0-6875-3AB5DC266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093" b="3638"/>
          <a:stretch/>
        </p:blipFill>
        <p:spPr>
          <a:xfrm>
            <a:off x="20" y="14515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6A034-2624-1318-7943-67C47D42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0370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cs typeface="Calibri Light"/>
              </a:rPr>
              <a:t>BENCHMARKS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706BC2-23C2-98AE-B5F6-3C13A7F900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593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  <a:p>
            <a:endParaRPr lang="en-US">
              <a:solidFill>
                <a:srgbClr val="FFFFFF"/>
              </a:solidFill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8A8E5C-E555-6B7F-86D2-A5172B97FD61}"/>
              </a:ext>
            </a:extLst>
          </p:cNvPr>
          <p:cNvSpPr txBox="1"/>
          <p:nvPr/>
        </p:nvSpPr>
        <p:spPr>
          <a:xfrm>
            <a:off x="1013951" y="1769806"/>
            <a:ext cx="1025012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12662F8-F48D-A9A5-A36D-250EF02F95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902"/>
              </p:ext>
            </p:extLst>
          </p:nvPr>
        </p:nvGraphicFramePr>
        <p:xfrm>
          <a:off x="835741" y="2027903"/>
          <a:ext cx="10366016" cy="23992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183008">
                  <a:extLst>
                    <a:ext uri="{9D8B030D-6E8A-4147-A177-3AD203B41FA5}">
                      <a16:colId xmlns:a16="http://schemas.microsoft.com/office/drawing/2014/main" val="4054444655"/>
                    </a:ext>
                  </a:extLst>
                </a:gridCol>
                <a:gridCol w="5183008">
                  <a:extLst>
                    <a:ext uri="{9D8B030D-6E8A-4147-A177-3AD203B41FA5}">
                      <a16:colId xmlns:a16="http://schemas.microsoft.com/office/drawing/2014/main" val="2193463291"/>
                    </a:ext>
                  </a:extLst>
                </a:gridCol>
              </a:tblGrid>
              <a:tr h="60096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 Light"/>
                        </a:rPr>
                        <a:t>Name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1" dirty="0">
                          <a:solidFill>
                            <a:schemeClr val="tx1"/>
                          </a:solidFill>
                          <a:latin typeface="Calibri Light"/>
                        </a:rPr>
                        <a:t>Description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4950294"/>
                  </a:ext>
                </a:extLst>
              </a:tr>
              <a:tr h="96404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Same-ID Outgoing</a:t>
                      </a:r>
                      <a:endParaRPr lang="en-US" dirty="0">
                        <a:latin typeface="Calibri Light"/>
                      </a:endParaRP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800" b="0" i="0" u="none" strike="noStrike" noProof="0" dirty="0">
                          <a:solidFill>
                            <a:schemeClr val="tx1"/>
                          </a:solidFill>
                          <a:latin typeface="Calibri Light"/>
                        </a:rPr>
                        <a:t>Hosts in the same subnet send to different hosts elsewhere in the network such that the destination hosts have the same host ID byte.</a:t>
                      </a:r>
                      <a:endParaRPr lang="en-US" dirty="0">
                        <a:latin typeface="Calibri Light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4060219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7D28C-D5B1-C93F-8256-D6063ABE6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26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9352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1BCF9878-AF90-D1D0-6875-3AB5DC2660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093" b="3638"/>
          <a:stretch/>
        </p:blipFill>
        <p:spPr>
          <a:xfrm>
            <a:off x="20" y="145153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F6A034-2624-1318-7943-67C47D42C2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90370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cs typeface="Calibri Light"/>
              </a:rPr>
              <a:t>RESULTS</a:t>
            </a:r>
          </a:p>
        </p:txBody>
      </p:sp>
      <p:pic>
        <p:nvPicPr>
          <p:cNvPr id="10" name="Content Placeholder 9" descr="A table with numbers and text&#10;&#10;Description automatically generated">
            <a:extLst>
              <a:ext uri="{FF2B5EF4-FFF2-40B4-BE49-F238E27FC236}">
                <a16:creationId xmlns:a16="http://schemas.microsoft.com/office/drawing/2014/main" id="{14EE535C-0F0B-9B85-1465-610509A504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4517" y="1716523"/>
            <a:ext cx="11182964" cy="4495800"/>
          </a:xfr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003040-19AF-8B3D-923E-A2AF65B6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86697" y="6356350"/>
            <a:ext cx="11120283" cy="229932"/>
          </a:xfrm>
        </p:spPr>
        <p:txBody>
          <a:bodyPr/>
          <a:lstStyle/>
          <a:p>
            <a:r>
              <a:rPr lang="en-US"/>
              <a:t>This image is from https://doi.org/10.1145/1402946.1402967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E5B21-23F8-1220-6B3C-A9BB90446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11148" y="6294898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27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976955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room with blue lights&#10;&#10;Description automatically generated">
            <a:extLst>
              <a:ext uri="{FF2B5EF4-FFF2-40B4-BE49-F238E27FC236}">
                <a16:creationId xmlns:a16="http://schemas.microsoft.com/office/drawing/2014/main" id="{876B682C-6921-A4D4-454B-20AA17CFE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35" b="7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776C7C-B16D-AC84-8AD3-95B0CF800F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355" y="443105"/>
            <a:ext cx="10870324" cy="1338700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cs typeface="Calibri Light"/>
              </a:rPr>
              <a:t>STRENGTH &amp; WEAKNESS</a:t>
            </a:r>
            <a:endParaRPr lang="en-US" sz="4800" b="1">
              <a:solidFill>
                <a:srgbClr val="FFFFFF"/>
              </a:solidFill>
              <a:cs typeface="Calibri Light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FD194CB-4F82-1479-37BC-83BE79938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58" y="1517944"/>
            <a:ext cx="10515600" cy="5034511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u="sng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STRENGTH</a:t>
            </a:r>
            <a:r>
              <a:rPr lang="en-US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 </a:t>
            </a:r>
            <a:endParaRPr lang="en-US" dirty="0">
              <a:solidFill>
                <a:srgbClr val="FFFFFF"/>
              </a:solidFill>
              <a:latin typeface="Calibri Light"/>
              <a:ea typeface="+mn-lt"/>
              <a:cs typeface="Calibri"/>
            </a:endParaRPr>
          </a:p>
          <a:p>
            <a:pPr marL="171450" indent="-171450" algn="just">
              <a:buFont typeface="Calibri" panose="020B0604020202020204" pitchFamily="34" charset="0"/>
              <a:buChar char="-"/>
            </a:pPr>
            <a:r>
              <a:rPr lang="en-US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Deliver scalable bandwidth at significantly lower cost than existing techniques while remaining backward compatible with Ethernet, IP, and TCP.</a:t>
            </a:r>
            <a:endParaRPr lang="en-US">
              <a:latin typeface="Calibri Light"/>
              <a:cs typeface="Calibri Light"/>
            </a:endParaRPr>
          </a:p>
          <a:p>
            <a:pPr marL="0" indent="0" algn="just">
              <a:buNone/>
            </a:pPr>
            <a:endParaRPr lang="en-US" dirty="0">
              <a:latin typeface="Calibri Light"/>
              <a:ea typeface="+mn-lt"/>
              <a:cs typeface="+mn-lt"/>
            </a:endParaRPr>
          </a:p>
          <a:p>
            <a:pPr algn="just"/>
            <a:r>
              <a:rPr lang="en-US" u="sng" dirty="0">
                <a:latin typeface="Calibri Light"/>
                <a:ea typeface="+mn-lt"/>
                <a:cs typeface="+mn-lt"/>
              </a:rPr>
              <a:t>WEAKNESSES</a:t>
            </a:r>
            <a:r>
              <a:rPr lang="en-US" dirty="0">
                <a:latin typeface="Calibri Light"/>
                <a:ea typeface="+mn-lt"/>
                <a:cs typeface="+mn-lt"/>
              </a:rPr>
              <a:t> </a:t>
            </a:r>
            <a:endParaRPr lang="en-US">
              <a:latin typeface="Calibri Light"/>
              <a:ea typeface="+mn-lt"/>
              <a:cs typeface="+mn-lt"/>
            </a:endParaRPr>
          </a:p>
          <a:p>
            <a:pPr algn="just">
              <a:buFont typeface="Calibri" panose="020B0604020202020204" pitchFamily="34" charset="0"/>
              <a:buChar char="-"/>
            </a:pPr>
            <a:r>
              <a:rPr lang="en-US" dirty="0">
                <a:latin typeface="Calibri Light"/>
                <a:ea typeface="+mn-lt"/>
                <a:cs typeface="+mn-lt"/>
              </a:rPr>
              <a:t>One drawback of the fat-tree topology for cluster interconnects is the number of cables needed to interconnect all the machines.</a:t>
            </a:r>
            <a:endParaRPr lang="en-US">
              <a:latin typeface="Calibri Light"/>
              <a:ea typeface="+mn-lt"/>
              <a:cs typeface="+mn-lt"/>
            </a:endParaRPr>
          </a:p>
          <a:p>
            <a:pPr algn="just">
              <a:buFont typeface="Calibri" panose="020B0604020202020204" pitchFamily="34" charset="0"/>
              <a:buChar char="-"/>
            </a:pPr>
            <a:r>
              <a:rPr lang="en-US" dirty="0">
                <a:latin typeface="Calibri Light"/>
                <a:cs typeface="Calibri" panose="020F0502020204030204"/>
              </a:rPr>
              <a:t>Vulnerable to data duplication.</a:t>
            </a:r>
            <a:endParaRPr lang="en-US">
              <a:latin typeface="Calibri Light"/>
              <a:cs typeface="Calibri" panose="020F0502020204030204"/>
            </a:endParaRPr>
          </a:p>
          <a:p>
            <a:pPr algn="just">
              <a:buFont typeface="Calibri" panose="020B0604020202020204" pitchFamily="34" charset="0"/>
              <a:buChar char="-"/>
            </a:pPr>
            <a:r>
              <a:rPr lang="en-US" dirty="0">
                <a:latin typeface="Calibri Light"/>
                <a:cs typeface="Calibri" panose="020F0502020204030204"/>
              </a:rPr>
              <a:t>No mention of cost of moving data on network for distributed data.</a:t>
            </a:r>
            <a:endParaRPr lang="en-US">
              <a:latin typeface="Calibri Light"/>
              <a:cs typeface="Calibri" panose="020F0502020204030204"/>
            </a:endParaRPr>
          </a:p>
          <a:p>
            <a:pPr algn="just">
              <a:buFont typeface="Calibri" panose="020B0604020202020204" pitchFamily="34" charset="0"/>
              <a:buChar char="-"/>
            </a:pPr>
            <a:r>
              <a:rPr lang="en-US" dirty="0">
                <a:latin typeface="Calibri Light"/>
                <a:cs typeface="Calibri" panose="020F0502020204030204"/>
              </a:rPr>
              <a:t>Evolution of data may be difficult and expensive.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C25862D-EA7C-3002-8FCA-C916560F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28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91521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4" name="Content Placeholder 3" descr="A large room with many rows of servers&#10;&#10;Description automatically generated">
            <a:extLst>
              <a:ext uri="{FF2B5EF4-FFF2-40B4-BE49-F238E27FC236}">
                <a16:creationId xmlns:a16="http://schemas.microsoft.com/office/drawing/2014/main" id="{2D43D05D-E53B-B14E-97F0-18C9A38D5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978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496C4-5A7D-572E-D8B9-34BE69DE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288" y="-114325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cs typeface="Calibri Light"/>
              </a:rPr>
              <a:t>SUMMARY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A898C-91C6-E900-AD89-C7806766E99F}"/>
              </a:ext>
            </a:extLst>
          </p:cNvPr>
          <p:cNvSpPr txBox="1"/>
          <p:nvPr/>
        </p:nvSpPr>
        <p:spPr>
          <a:xfrm>
            <a:off x="3861550" y="5214192"/>
            <a:ext cx="108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Calibri Light"/>
                <a:cs typeface="Calibri Light"/>
              </a:rPr>
              <a:t>Edge Layer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AC453F-13B5-D781-A2A9-82ED75CB3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7243"/>
            <a:ext cx="10515600" cy="460943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algn="just"/>
            <a:r>
              <a:rPr lang="en-US" dirty="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This paper present a data center communication architecture that leverages commodity Ethernet switches to deliver scalable bandwidth for large-scale clusters. </a:t>
            </a:r>
            <a:endParaRPr lang="en-US">
              <a:solidFill>
                <a:schemeClr val="bg1"/>
              </a:solidFill>
            </a:endParaRPr>
          </a:p>
          <a:p>
            <a:pPr algn="just"/>
            <a:r>
              <a:rPr lang="en-US" dirty="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The authors base their topology around the fat-tree, used OSPF for routing, took TCAM into consideration for memory and implemented BFD for fault tolerance.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They related our work with a system having three-tier topology and using ECMP routing protocol and got the following results.</a:t>
            </a:r>
          </a:p>
          <a:p>
            <a:pPr algn="just"/>
            <a:r>
              <a:rPr lang="en-US" dirty="0">
                <a:solidFill>
                  <a:schemeClr val="bg1"/>
                </a:solidFill>
                <a:latin typeface="Calibri Light"/>
                <a:ea typeface="+mn-lt"/>
                <a:cs typeface="+mn-lt"/>
              </a:rPr>
              <a:t>Total power consumption decreased by 71.43% and total heat dissipation decreased by 66.66% using the proposed system as compared to the related work.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D7D485-C1E6-5952-1980-46A3A7CC1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solidFill>
                  <a:schemeClr val="bg1"/>
                </a:solidFill>
                <a:latin typeface="Calibri Light"/>
                <a:cs typeface="Calibri Light"/>
              </a:rPr>
              <a:t>29</a:t>
            </a:fld>
            <a:endParaRPr lang="en-US" sz="16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28782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hallway with rows of blue lights&#10;&#10;Description automatically generated">
            <a:extLst>
              <a:ext uri="{FF2B5EF4-FFF2-40B4-BE49-F238E27FC236}">
                <a16:creationId xmlns:a16="http://schemas.microsoft.com/office/drawing/2014/main" id="{0209E2AA-B1A1-28E1-2E99-775590621C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778" b="595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FADA26C-C5A0-258B-5846-D9CEE307CEC8}"/>
              </a:ext>
            </a:extLst>
          </p:cNvPr>
          <p:cNvSpPr txBox="1">
            <a:spLocks/>
          </p:cNvSpPr>
          <p:nvPr/>
        </p:nvSpPr>
        <p:spPr>
          <a:xfrm>
            <a:off x="1096297" y="365125"/>
            <a:ext cx="10257503" cy="1350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sz="4800" b="1">
                <a:solidFill>
                  <a:srgbClr val="FFFFFF"/>
                </a:solidFill>
                <a:ea typeface="Calibri Light"/>
                <a:cs typeface="Calibri Light"/>
              </a:rPr>
              <a:t>TABLE OF 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6717D5-4F19-6091-9DC7-3D62CEBC0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latin typeface="Calibri Light"/>
                <a:cs typeface="Calibri"/>
              </a:rPr>
              <a:t>INTRODUCTION</a:t>
            </a:r>
            <a:endParaRPr lang="en-US" dirty="0"/>
          </a:p>
          <a:p>
            <a:pPr algn="just"/>
            <a:r>
              <a:rPr lang="en-US" dirty="0">
                <a:latin typeface="Calibri Light"/>
                <a:cs typeface="Calibri"/>
              </a:rPr>
              <a:t>LIMITATIONS OF CURRENT DATA CENTER NETWORK TOPOLOGY</a:t>
            </a:r>
          </a:p>
          <a:p>
            <a:pPr algn="just"/>
            <a:r>
              <a:rPr lang="en-US" dirty="0">
                <a:latin typeface="Calibri Light"/>
                <a:cs typeface="Calibri"/>
              </a:rPr>
              <a:t>SOLUTION</a:t>
            </a:r>
          </a:p>
          <a:p>
            <a:pPr algn="just"/>
            <a:r>
              <a:rPr lang="en-US" dirty="0">
                <a:latin typeface="Calibri Light"/>
                <a:cs typeface="Calibri"/>
              </a:rPr>
              <a:t>EVALUATION</a:t>
            </a:r>
          </a:p>
          <a:p>
            <a:pPr algn="just"/>
            <a:r>
              <a:rPr lang="en-US" dirty="0">
                <a:latin typeface="Calibri Light"/>
                <a:cs typeface="Calibri"/>
              </a:rPr>
              <a:t>STRENGTHS &amp; WEAKNESSES</a:t>
            </a:r>
          </a:p>
          <a:p>
            <a:pPr algn="just"/>
            <a:r>
              <a:rPr lang="en-US" dirty="0">
                <a:latin typeface="Calibri Light"/>
                <a:cs typeface="Calibri"/>
              </a:rPr>
              <a:t>SUMMARY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D40CAF-9BCB-B63A-1D62-1E7EEF586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3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70704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D010CC-A9B3-7F73-6CDE-014E3CE63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6" y="-5252"/>
            <a:ext cx="12194115" cy="6876141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5CC6C42-0844-0CD1-18E9-206E871E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75" y="27699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cs typeface="Calibri Light"/>
              </a:rPr>
              <a:t>THANK YOU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98016-8546-B3F5-3568-2BE00A2D9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solidFill>
                  <a:schemeClr val="bg1"/>
                </a:solidFill>
                <a:latin typeface="Calibri Light"/>
                <a:cs typeface="Calibri Light"/>
              </a:rPr>
              <a:t>30</a:t>
            </a:fld>
            <a:endParaRPr lang="en-US" sz="16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A2998-C0BC-E73E-0642-2C5BDAE4E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video is from https://tenor.com</a:t>
            </a:r>
          </a:p>
        </p:txBody>
      </p:sp>
    </p:spTree>
    <p:extLst>
      <p:ext uri="{BB962C8B-B14F-4D97-AF65-F5344CB8AC3E}">
        <p14:creationId xmlns:p14="http://schemas.microsoft.com/office/powerpoint/2010/main" val="11848002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5D010CC-A9B3-7F73-6CDE-014E3CE63A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056" y="-5252"/>
            <a:ext cx="12194115" cy="6876141"/>
          </a:xfr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75CC6C42-0844-0CD1-18E9-206E871E3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175" y="276993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cs typeface="Calibri Light"/>
              </a:rPr>
              <a:t>ANY QUESTIONS?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A33375-E1AE-695D-F120-A0C27DDA2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solidFill>
                  <a:schemeClr val="bg1"/>
                </a:solidFill>
                <a:latin typeface="Calibri Light"/>
                <a:cs typeface="Calibri Light"/>
              </a:rPr>
              <a:t>31</a:t>
            </a:fld>
            <a:endParaRPr lang="en-US" sz="16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CFD38-1418-190E-D3D8-511264EC8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This video is from https://tenor.com</a:t>
            </a:r>
          </a:p>
        </p:txBody>
      </p:sp>
    </p:spTree>
    <p:extLst>
      <p:ext uri="{BB962C8B-B14F-4D97-AF65-F5344CB8AC3E}">
        <p14:creationId xmlns:p14="http://schemas.microsoft.com/office/powerpoint/2010/main" val="2923946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room with rows of computer servers&#10;&#10;Description automatically generated">
            <a:extLst>
              <a:ext uri="{FF2B5EF4-FFF2-40B4-BE49-F238E27FC236}">
                <a16:creationId xmlns:a16="http://schemas.microsoft.com/office/drawing/2014/main" id="{D64E5438-29A8-C15A-15DF-1C0876621E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C46B127-AE98-96DF-BDA6-8F6E4B8DE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30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cs typeface="Calibri Light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C5B89-1031-844D-A9D8-843B4C21A1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6915"/>
            <a:ext cx="1051560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Increasing popularity of thousand-node clusters.</a:t>
            </a:r>
            <a:endParaRPr lang="en-US"/>
          </a:p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The retrieval of a single web page can require coordination and communication with literally hundreds of individual sub-services running on remote nodes.</a:t>
            </a:r>
          </a:p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Ethernet switches and routers are used to interconnect cluster machines. </a:t>
            </a:r>
          </a:p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Unfortunately, aggregate cluster bandwidth scales poorly with cluster size, and is expensive.</a:t>
            </a:r>
            <a:endParaRPr lang="en-US" dirty="0">
              <a:solidFill>
                <a:srgbClr val="FFFFFF"/>
              </a:solidFill>
              <a:latin typeface="Calibri Light"/>
              <a:cs typeface="Calibri" panose="020F0502020204030204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E55F8D-0E0E-E7FF-E147-0868CF89E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4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245449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room with many rows of blue lights&#10;&#10;Description automatically generated">
            <a:extLst>
              <a:ext uri="{FF2B5EF4-FFF2-40B4-BE49-F238E27FC236}">
                <a16:creationId xmlns:a16="http://schemas.microsoft.com/office/drawing/2014/main" id="{AF42C31D-A7E3-58C0-61FF-86FC903D9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12192" b="353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25CE2B-7D4E-8E61-04D6-CCD59E9A4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</a:rPr>
              <a:t>WHAT IS A DATA</a:t>
            </a:r>
            <a:r>
              <a:rPr lang="en-US" b="1">
                <a:solidFill>
                  <a:srgbClr val="FFFFFF"/>
                </a:solidFill>
              </a:rPr>
              <a:t> </a:t>
            </a:r>
            <a:r>
              <a:rPr lang="en-US" sz="4800" b="1">
                <a:solidFill>
                  <a:srgbClr val="FFFFFF"/>
                </a:solidFill>
              </a:rPr>
              <a:t>CENTER</a:t>
            </a:r>
            <a:r>
              <a:rPr lang="en-US" b="1">
                <a:solidFill>
                  <a:srgbClr val="FFFFFF"/>
                </a:solidFill>
              </a:rPr>
              <a:t>?</a:t>
            </a:r>
            <a:endParaRPr lang="en-US">
              <a:solidFill>
                <a:srgbClr val="FFFFFF"/>
              </a:solidFill>
              <a:cs typeface="Calibri Light" panose="020F0302020204030204"/>
            </a:endParaRPr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117C0A4A-BED8-CCF2-D6FC-9A4E6A5A4F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It is a facility that centralizes an organization’s IT operations and equipment for the purposes of storing, processing and disseminating data and applications.</a:t>
            </a:r>
            <a:endParaRPr lang="en-US">
              <a:solidFill>
                <a:srgbClr val="FFFFFF"/>
              </a:solidFill>
              <a:latin typeface="Calibri Light"/>
              <a:cs typeface="Calibri Light"/>
            </a:endParaRPr>
          </a:p>
          <a:p>
            <a:pPr algn="just"/>
            <a:r>
              <a:rPr lang="en-US" dirty="0">
                <a:solidFill>
                  <a:srgbClr val="FFFFFF"/>
                </a:solidFill>
                <a:latin typeface="Calibri Light"/>
                <a:ea typeface="+mn-lt"/>
                <a:cs typeface="+mn-lt"/>
              </a:rPr>
              <a:t>For example, Amazon Web Services.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9CD0E4-029D-31C2-8921-0A39D09F8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5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5143730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pic>
        <p:nvPicPr>
          <p:cNvPr id="4" name="Content Placeholder 3" descr="A large room with many rows of servers&#10;&#10;Description automatically generated">
            <a:extLst>
              <a:ext uri="{FF2B5EF4-FFF2-40B4-BE49-F238E27FC236}">
                <a16:creationId xmlns:a16="http://schemas.microsoft.com/office/drawing/2014/main" id="{2D43D05D-E53B-B14E-97F0-18C9A38D52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9978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C496C4-5A7D-572E-D8B9-34BE69DEAD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288" y="-1143257"/>
            <a:ext cx="9801854" cy="2790331"/>
          </a:xfrm>
        </p:spPr>
        <p:txBody>
          <a:bodyPr anchor="b"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cs typeface="Calibri Light"/>
              </a:rPr>
              <a:t>CURRENT DATA CENTER NETWORK TOPOLOGY</a:t>
            </a:r>
          </a:p>
        </p:txBody>
      </p:sp>
      <p:pic>
        <p:nvPicPr>
          <p:cNvPr id="8" name="Content Placeholder 7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14AE0B6B-02A6-7F94-6F46-22CE6E6B4C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2770234" y="1812488"/>
            <a:ext cx="6428188" cy="466664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A1FDAA-8433-B7BD-B86A-293FC849B401}"/>
              </a:ext>
            </a:extLst>
          </p:cNvPr>
          <p:cNvSpPr txBox="1"/>
          <p:nvPr/>
        </p:nvSpPr>
        <p:spPr>
          <a:xfrm>
            <a:off x="7343537" y="4068669"/>
            <a:ext cx="108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Calibri Light"/>
                <a:cs typeface="Calibri Light"/>
              </a:rPr>
              <a:t>Core Layer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51F4744-7326-E4FB-52AF-CC0A2DFC2382}"/>
              </a:ext>
            </a:extLst>
          </p:cNvPr>
          <p:cNvSpPr txBox="1"/>
          <p:nvPr/>
        </p:nvSpPr>
        <p:spPr>
          <a:xfrm>
            <a:off x="7343537" y="5214192"/>
            <a:ext cx="108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Calibri Light"/>
                <a:cs typeface="Calibri Light"/>
              </a:rPr>
              <a:t>Edge Layer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415C1F-6E25-8853-291E-2E5656B20321}"/>
              </a:ext>
            </a:extLst>
          </p:cNvPr>
          <p:cNvSpPr txBox="1"/>
          <p:nvPr/>
        </p:nvSpPr>
        <p:spPr>
          <a:xfrm>
            <a:off x="3861550" y="3352086"/>
            <a:ext cx="108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Calibri Light"/>
                <a:cs typeface="Calibri Light"/>
              </a:rPr>
              <a:t>Core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1A898C-91C6-E900-AD89-C7806766E99F}"/>
              </a:ext>
            </a:extLst>
          </p:cNvPr>
          <p:cNvSpPr txBox="1"/>
          <p:nvPr/>
        </p:nvSpPr>
        <p:spPr>
          <a:xfrm>
            <a:off x="3861550" y="5214192"/>
            <a:ext cx="108309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Calibri Light"/>
                <a:cs typeface="Calibri Light"/>
              </a:rPr>
              <a:t>Edge Layer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D60C0B-165D-2C29-31D3-4710315024D3}"/>
              </a:ext>
            </a:extLst>
          </p:cNvPr>
          <p:cNvSpPr txBox="1"/>
          <p:nvPr/>
        </p:nvSpPr>
        <p:spPr>
          <a:xfrm>
            <a:off x="3574952" y="4140275"/>
            <a:ext cx="147166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solidFill>
                  <a:srgbClr val="000000"/>
                </a:solidFill>
                <a:latin typeface="Calibri Light"/>
                <a:cs typeface="Calibri Light"/>
              </a:rPr>
              <a:t>Aggregation Layer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C5E35F-00FD-5CD1-18CD-D818308BE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50890" y="6491544"/>
            <a:ext cx="4114800" cy="365125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  <a:latin typeface="Calibri Light"/>
                <a:cs typeface="Calibri Light"/>
              </a:rPr>
              <a:t>This image is from https://www.oreilly.com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E0705-4548-E589-B82D-8801DC641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solidFill>
                  <a:schemeClr val="bg1"/>
                </a:solidFill>
                <a:latin typeface="Calibri Light"/>
                <a:cs typeface="Calibri Light"/>
              </a:rPr>
              <a:t>6</a:t>
            </a:fld>
            <a:endParaRPr lang="en-US" sz="1600" dirty="0">
              <a:solidFill>
                <a:schemeClr val="bg1"/>
              </a:solidFill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307221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wall of computer servers&#10;&#10;Description automatically generated">
            <a:extLst>
              <a:ext uri="{FF2B5EF4-FFF2-40B4-BE49-F238E27FC236}">
                <a16:creationId xmlns:a16="http://schemas.microsoft.com/office/drawing/2014/main" id="{E1BFAC72-CFB1-8B1C-2052-3F4D9403AA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116" b="8298"/>
          <a:stretch/>
        </p:blipFill>
        <p:spPr>
          <a:xfrm>
            <a:off x="72591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E767B8D-A29D-06F5-59F4-986583CC0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0771" y="19585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FFFFFF"/>
                </a:solidFill>
                <a:cs typeface="Calibri Light"/>
              </a:rPr>
              <a:t>OVERSUBSCRIPTION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D419D9-132F-5BF5-91F6-5CBE14FC9C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99490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dirty="0">
                <a:solidFill>
                  <a:srgbClr val="FFFFFF"/>
                </a:solidFill>
                <a:cs typeface="Calibri"/>
              </a:rPr>
              <a:t>It is the practice of committing more network bandwidth to devices connected to that network than what is physically available.</a:t>
            </a:r>
            <a:endParaRPr lang="en-US" dirty="0">
              <a:cs typeface="Calibri" panose="020F0502020204030204"/>
            </a:endParaRPr>
          </a:p>
          <a:p>
            <a:pPr algn="just"/>
            <a:r>
              <a:rPr lang="en-US">
                <a:solidFill>
                  <a:srgbClr val="FFFFFF"/>
                </a:solidFill>
                <a:cs typeface="Calibri"/>
              </a:rPr>
              <a:t>For example, your typical Internet Service Provider.</a:t>
            </a:r>
          </a:p>
          <a:p>
            <a:pPr algn="just"/>
            <a:r>
              <a:rPr lang="en-US" dirty="0">
                <a:solidFill>
                  <a:srgbClr val="FFFFFF"/>
                </a:solidFill>
                <a:cs typeface="Calibri"/>
              </a:rPr>
              <a:t>The ratio of network's potential demand to its contracted rate is Oversubscription Ratio.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B7D0EA-0055-C04D-C519-10E70C74644E}"/>
              </a:ext>
            </a:extLst>
          </p:cNvPr>
          <p:cNvSpPr txBox="1">
            <a:spLocks/>
          </p:cNvSpPr>
          <p:nvPr/>
        </p:nvSpPr>
        <p:spPr>
          <a:xfrm>
            <a:off x="685878" y="39423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4800" b="1">
                <a:latin typeface="Calibri Light"/>
                <a:cs typeface="Calibri Light"/>
              </a:rPr>
              <a:t>LIMITATIONS OF CURRENT DATA CENTER NETWORK TOPOLOGY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848541-726A-0B61-6647-A97E5FB8B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7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2686271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 descr="A room with blue lights&#10;&#10;Description automatically generated">
            <a:extLst>
              <a:ext uri="{FF2B5EF4-FFF2-40B4-BE49-F238E27FC236}">
                <a16:creationId xmlns:a16="http://schemas.microsoft.com/office/drawing/2014/main" id="{A336BE5B-8DD4-7DA7-A32D-BB4962DECC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35" b="7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775B7C-B3A7-B925-AF1A-8E7F9CEF4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523" y="205351"/>
            <a:ext cx="11068664" cy="1325563"/>
          </a:xfrm>
        </p:spPr>
        <p:txBody>
          <a:bodyPr>
            <a:normAutofit/>
          </a:bodyPr>
          <a:lstStyle/>
          <a:p>
            <a:pPr algn="ctr"/>
            <a:r>
              <a:rPr lang="en-US" sz="4800" b="1">
                <a:solidFill>
                  <a:srgbClr val="FFFFFF"/>
                </a:solidFill>
                <a:cs typeface="Calibri Light"/>
              </a:rPr>
              <a:t>EQUAL COST MULTI PATH ROUTING (ECMP)</a:t>
            </a:r>
          </a:p>
        </p:txBody>
      </p:sp>
      <p:pic>
        <p:nvPicPr>
          <p:cNvPr id="12" name="Content Placeholder 11" descr="A diagram of a network&#10;&#10;Description automatically generated">
            <a:extLst>
              <a:ext uri="{FF2B5EF4-FFF2-40B4-BE49-F238E27FC236}">
                <a16:creationId xmlns:a16="http://schemas.microsoft.com/office/drawing/2014/main" id="{72208FC6-94B4-4735-751F-D66D99384F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98920" y="2587625"/>
            <a:ext cx="9216517" cy="393346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3502DFC-BAEA-D35D-F93E-EC2E9C57F968}"/>
              </a:ext>
            </a:extLst>
          </p:cNvPr>
          <p:cNvSpPr txBox="1"/>
          <p:nvPr/>
        </p:nvSpPr>
        <p:spPr>
          <a:xfrm>
            <a:off x="749710" y="1204452"/>
            <a:ext cx="10692578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 algn="just">
              <a:buFont typeface="Arial"/>
              <a:buChar char="•"/>
            </a:pPr>
            <a:r>
              <a:rPr lang="en-US" sz="2800">
                <a:cs typeface="Calibri"/>
              </a:rPr>
              <a:t>It is a network routing strategy that enables packets of traffic from the same destination or source IP to transmit across multiple best path with equal cost.</a:t>
            </a:r>
            <a:endParaRPr lang="en-US">
              <a:cs typeface="Calibri" panose="020F0502020204030204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333B5F-3F67-45A9-AE6D-49BE9C5D4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211826" y="6577576"/>
            <a:ext cx="9620864" cy="279094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Calibri Light"/>
                <a:cs typeface="Calibri Light"/>
              </a:rPr>
              <a:t>This image is from https://doi.org/10.1145/1402946.1402967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9F5D0-2DDE-9FB8-4431-CFFF572DC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8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942648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room with blue lights&#10;&#10;Description automatically generated">
            <a:extLst>
              <a:ext uri="{FF2B5EF4-FFF2-40B4-BE49-F238E27FC236}">
                <a16:creationId xmlns:a16="http://schemas.microsoft.com/office/drawing/2014/main" id="{876B682C-6921-A4D4-454B-20AA17CFEA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35" b="776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1FD194CB-4F82-1479-37BC-83BE79938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4458" y="204346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en-US" u="sng" dirty="0">
                <a:solidFill>
                  <a:srgbClr val="FFFFFF"/>
                </a:solidFill>
                <a:latin typeface="Calibri Light"/>
                <a:cs typeface="Calibri"/>
              </a:rPr>
              <a:t>Load Balance</a:t>
            </a:r>
            <a:r>
              <a:rPr lang="en-US" dirty="0">
                <a:solidFill>
                  <a:srgbClr val="FFFFFF"/>
                </a:solidFill>
                <a:latin typeface="Calibri Light"/>
                <a:cs typeface="Calibri"/>
              </a:rPr>
              <a:t>: Load Balancing equally distributes network traffic or load across different channels.</a:t>
            </a:r>
            <a:endParaRPr lang="en-US"/>
          </a:p>
          <a:p>
            <a:pPr algn="just"/>
            <a:r>
              <a:rPr lang="en-US" u="sng" dirty="0">
                <a:solidFill>
                  <a:srgbClr val="FFFFFF"/>
                </a:solidFill>
                <a:latin typeface="Calibri Light"/>
                <a:cs typeface="Calibri"/>
              </a:rPr>
              <a:t>Load Split</a:t>
            </a:r>
            <a:r>
              <a:rPr lang="en-US" dirty="0">
                <a:solidFill>
                  <a:srgbClr val="FFFFFF"/>
                </a:solidFill>
                <a:latin typeface="Calibri Light"/>
                <a:cs typeface="Calibri"/>
              </a:rPr>
              <a:t>: Load Splitting includes sending a portion of the traffic to one server and the rest to another.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C2D3563-C4AD-8480-7AC4-C301206A35B5}"/>
              </a:ext>
            </a:extLst>
          </p:cNvPr>
          <p:cNvSpPr txBox="1">
            <a:spLocks/>
          </p:cNvSpPr>
          <p:nvPr/>
        </p:nvSpPr>
        <p:spPr>
          <a:xfrm>
            <a:off x="616975" y="647803"/>
            <a:ext cx="1106866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>
                <a:solidFill>
                  <a:srgbClr val="FFFFFF"/>
                </a:solidFill>
                <a:cs typeface="Calibri Light"/>
              </a:rPr>
              <a:t>EQUAL COST MULTI PATH ROUTING (ECMP)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55B28A2-6C3C-99E7-9B8E-49C56E2A6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z="1600" dirty="0" smtClean="0">
                <a:latin typeface="Calibri Light"/>
                <a:cs typeface="Calibri Light"/>
              </a:rPr>
              <a:t>9</a:t>
            </a:fld>
            <a:endParaRPr lang="en-US" sz="1600" dirty="0">
              <a:latin typeface="Calibri Light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1670243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31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office theme</vt:lpstr>
      <vt:lpstr>A Scalable, Commodity Data Center Network Architecture</vt:lpstr>
      <vt:lpstr>A Scalable, Commodity Data Center Network Architecture</vt:lpstr>
      <vt:lpstr>PowerPoint Presentation</vt:lpstr>
      <vt:lpstr>INTRODUCTION</vt:lpstr>
      <vt:lpstr>WHAT IS A DATA CENTER?</vt:lpstr>
      <vt:lpstr>CURRENT DATA CENTER NETWORK TOPOLOGY</vt:lpstr>
      <vt:lpstr>OVERSUBSCRIPTION</vt:lpstr>
      <vt:lpstr>EQUAL COST MULTI PATH ROUTING (ECMP)</vt:lpstr>
      <vt:lpstr>PowerPoint Presentation</vt:lpstr>
      <vt:lpstr>CLOS NETWORK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CONTENT- ADDRESSABLE MEMORY (CAM)</vt:lpstr>
      <vt:lpstr>CONTENT- ADDRESSABLE MEMORY (CAM) Cont.</vt:lpstr>
      <vt:lpstr>Ternary Content- Addressable Memory (TCAM)</vt:lpstr>
      <vt:lpstr>PowerPoint Presentation</vt:lpstr>
      <vt:lpstr>FAULT TOLERENCE</vt:lpstr>
      <vt:lpstr>EVALUATION</vt:lpstr>
      <vt:lpstr>SIMULATION ENVIRONMENT</vt:lpstr>
      <vt:lpstr>BENCHMARKS</vt:lpstr>
      <vt:lpstr>BENCHMARKS</vt:lpstr>
      <vt:lpstr>BENCHMARKS</vt:lpstr>
      <vt:lpstr>RESULTS</vt:lpstr>
      <vt:lpstr>STRENGTH &amp; WEAKNESS</vt:lpstr>
      <vt:lpstr>SUMMARY</vt:lpstr>
      <vt:lpstr>THANK YOU</vt:lpstr>
      <vt:lpstr>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269</cp:revision>
  <dcterms:created xsi:type="dcterms:W3CDTF">2023-09-06T23:18:28Z</dcterms:created>
  <dcterms:modified xsi:type="dcterms:W3CDTF">2023-11-22T08:11:30Z</dcterms:modified>
</cp:coreProperties>
</file>